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302" r:id="rId6"/>
    <p:sldId id="293" r:id="rId7"/>
    <p:sldId id="303" r:id="rId8"/>
    <p:sldId id="300" r:id="rId9"/>
    <p:sldId id="286" r:id="rId10"/>
    <p:sldId id="301" r:id="rId11"/>
    <p:sldId id="305" r:id="rId12"/>
    <p:sldId id="299" r:id="rId13"/>
    <p:sldId id="294" r:id="rId14"/>
    <p:sldId id="290" r:id="rId15"/>
    <p:sldId id="291" r:id="rId16"/>
    <p:sldId id="292" r:id="rId17"/>
    <p:sldId id="304" r:id="rId18"/>
    <p:sldId id="295" r:id="rId19"/>
    <p:sldId id="296" r:id="rId20"/>
    <p:sldId id="297" r:id="rId21"/>
    <p:sldId id="298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40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ham-center.org/rgc/maps-data-tools/sdi/social-deprivation-index.html" TargetMode="External"/><Relationship Id="rId2" Type="http://schemas.openxmlformats.org/officeDocument/2006/relationships/hyperlink" Target="https://www.census.gov/programs-surveys/acs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ers.usda.gov/data-products/food-access-research-atlas/download-the-data/#Archived%20Version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_ktUukUKwo" TargetMode="External"/><Relationship Id="rId2" Type="http://schemas.openxmlformats.org/officeDocument/2006/relationships/hyperlink" Target="https://wikimili.com/en/Townsend_deprivation_index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cbi.nlm.nih.gov/labs/pmc/articles/PMC5708005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who.int/dietphysicalactivity/media/en/gsfs_obesity.pdf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ncbi.nlm.nih.gov/labs/pmc/articles/PMC5708005/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Social</a:t>
            </a:r>
            <a:r>
              <a:rPr lang="en-US" sz="4000" dirty="0">
                <a:solidFill>
                  <a:schemeClr val="tx1"/>
                </a:solidFill>
              </a:rPr>
              <a:t> Deprivation Index</a:t>
            </a:r>
            <a:r>
              <a:rPr lang="en-US" sz="4400" dirty="0">
                <a:solidFill>
                  <a:schemeClr val="tx1"/>
                </a:solidFill>
              </a:rPr>
              <a:t>, </a:t>
            </a:r>
            <a:r>
              <a:rPr lang="en-US" sz="4000" dirty="0">
                <a:solidFill>
                  <a:schemeClr val="tx1"/>
                </a:solidFill>
              </a:rPr>
              <a:t>Food</a:t>
            </a:r>
            <a:r>
              <a:rPr lang="en-US" sz="2200" dirty="0">
                <a:solidFill>
                  <a:schemeClr val="tx1"/>
                </a:solidFill>
              </a:rPr>
              <a:t> Access, and Obesity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 Paul Walter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DE5A-3D77-48FF-8B6C-38F9F00C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357" y="1335025"/>
            <a:ext cx="3517567" cy="2093975"/>
          </a:xfrm>
        </p:spPr>
        <p:txBody>
          <a:bodyPr/>
          <a:lstStyle/>
          <a:p>
            <a:r>
              <a:rPr lang="en-US" dirty="0"/>
              <a:t>Why is it useful?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4A1450-0F38-4237-A163-FEFB447EE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2699657"/>
            <a:ext cx="5928344" cy="3407899"/>
          </a:xfrm>
        </p:spPr>
        <p:txBody>
          <a:bodyPr/>
          <a:lstStyle/>
          <a:p>
            <a:pPr algn="ctr"/>
            <a:r>
              <a:rPr lang="en-US" dirty="0"/>
              <a:t>Poverty is Invisible</a:t>
            </a:r>
          </a:p>
          <a:p>
            <a:pPr algn="ctr"/>
            <a:r>
              <a:rPr lang="en-US" dirty="0"/>
              <a:t>Deprivation can be cumulative</a:t>
            </a:r>
          </a:p>
        </p:txBody>
      </p:sp>
    </p:spTree>
    <p:extLst>
      <p:ext uri="{BB962C8B-B14F-4D97-AF65-F5344CB8AC3E}">
        <p14:creationId xmlns:p14="http://schemas.microsoft.com/office/powerpoint/2010/main" val="295879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DE5A-3D77-48FF-8B6C-38F9F00C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can be less so with the right 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E1CAD2-7BCF-43B6-BDB9-7334DCA3F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2074941"/>
            <a:ext cx="5927725" cy="27700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53442-1981-4375-969E-60D26A748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2256489" cy="3064505"/>
          </a:xfrm>
        </p:spPr>
        <p:txBody>
          <a:bodyPr/>
          <a:lstStyle/>
          <a:p>
            <a:r>
              <a:rPr lang="en-US" dirty="0"/>
              <a:t>It can provide a more intuitive look at inequality.</a:t>
            </a:r>
          </a:p>
        </p:txBody>
      </p:sp>
    </p:spTree>
    <p:extLst>
      <p:ext uri="{BB962C8B-B14F-4D97-AF65-F5344CB8AC3E}">
        <p14:creationId xmlns:p14="http://schemas.microsoft.com/office/powerpoint/2010/main" val="345349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DE5A-3D77-48FF-8B6C-38F9F00C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Mapped…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440CA-3120-4AA1-A92E-AAD1633D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01" y="942360"/>
            <a:ext cx="7178309" cy="51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2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94D67-1EC7-41E3-815F-9F6158AE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503" y="951743"/>
            <a:ext cx="7129305" cy="50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7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BC81-C00C-4964-88BE-277DD3F6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176394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41" y="2037261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My Research Question is…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CE1D1-EBFF-4467-992C-74FFE0D2DB7A}"/>
              </a:ext>
            </a:extLst>
          </p:cNvPr>
          <p:cNvSpPr txBox="1"/>
          <p:nvPr/>
        </p:nvSpPr>
        <p:spPr>
          <a:xfrm>
            <a:off x="5458984" y="2376910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If Obesity is linked to Food Swamps &amp; Deserts, I’d like to find out if the  </a:t>
            </a:r>
            <a:r>
              <a:rPr lang="en-US" sz="28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“the variables that make up the Social Deprivation Index score also corresponds with </a:t>
            </a:r>
            <a:r>
              <a:rPr lang="en-US" sz="2800" dirty="0">
                <a:solidFill>
                  <a:srgbClr val="666666"/>
                </a:solidFill>
                <a:latin typeface="Times New Roman" panose="02020603050405020304" pitchFamily="18" charset="0"/>
              </a:rPr>
              <a:t>the ones for</a:t>
            </a:r>
            <a:r>
              <a:rPr lang="en-US" sz="28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 food insecurity for a given US county?”</a:t>
            </a:r>
            <a:endParaRPr lang="en-US" sz="28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7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41" y="1329922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Proposed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CE1D1-EBFF-4467-992C-74FFE0D2DB7A}"/>
              </a:ext>
            </a:extLst>
          </p:cNvPr>
          <p:cNvSpPr txBox="1"/>
          <p:nvPr/>
        </p:nvSpPr>
        <p:spPr>
          <a:xfrm>
            <a:off x="5458984" y="2376910"/>
            <a:ext cx="6096000" cy="2918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2800" dirty="0">
                <a:solidFill>
                  <a:srgbClr val="666666"/>
                </a:solidFill>
                <a:latin typeface="Times New Roman" panose="02020603050405020304" pitchFamily="18" charset="0"/>
              </a:rPr>
              <a:t>Statistical Tools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Explor</a:t>
            </a: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</a:rPr>
              <a:t>e the Dataset with PCA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Multi-variate Linear Regression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</a:rPr>
              <a:t>Divide into Training and Testing Data</a:t>
            </a:r>
            <a:endParaRPr lang="en-US" b="0" i="0" u="none" strike="noStrike" dirty="0">
              <a:solidFill>
                <a:srgbClr val="666666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2400" dirty="0">
                <a:solidFill>
                  <a:srgbClr val="666666"/>
                </a:solidFill>
                <a:latin typeface="Times New Roman" panose="02020603050405020304" pitchFamily="18" charset="0"/>
              </a:rPr>
              <a:t>W</a:t>
            </a:r>
            <a:r>
              <a:rPr lang="en-US" sz="24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hat I expect to find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That Deprivation &amp; Food Insecurity are linked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16" y="1166404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CE1D1-EBFF-4467-992C-74FFE0D2DB7A}"/>
              </a:ext>
            </a:extLst>
          </p:cNvPr>
          <p:cNvSpPr txBox="1"/>
          <p:nvPr/>
        </p:nvSpPr>
        <p:spPr>
          <a:xfrm>
            <a:off x="5458984" y="2376910"/>
            <a:ext cx="6096000" cy="328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SDI Data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originally from </a:t>
            </a:r>
            <a:r>
              <a:rPr lang="en-US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American Community Survey (ACS)</a:t>
            </a:r>
            <a:endParaRPr lang="en-US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Variables, 3143 Rows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Link</a:t>
            </a:r>
            <a:endParaRPr lang="en-US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66666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USDA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US Department of Agriculture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281 Variables, 3143 Rows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5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2377440"/>
            <a:ext cx="5928344" cy="3730116"/>
          </a:xfrm>
        </p:spPr>
        <p:txBody>
          <a:bodyPr/>
          <a:lstStyle/>
          <a:p>
            <a:r>
              <a:rPr lang="en-US" dirty="0"/>
              <a:t>Poverty is Invisible</a:t>
            </a:r>
          </a:p>
          <a:p>
            <a:r>
              <a:rPr lang="en-US" dirty="0"/>
              <a:t>Maps are illuminating</a:t>
            </a:r>
          </a:p>
          <a:p>
            <a:r>
              <a:rPr lang="en-US" dirty="0"/>
              <a:t>Obesity may also be a symptom of larger problems with inequality.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16" y="1166404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4211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EF24-A8C1-4286-A597-89C4E9FE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190587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DA712-59DA-45C7-AB0E-30A6BC863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899954"/>
            <a:ext cx="10058400" cy="29064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98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SDI in </a:t>
            </a:r>
            <a:r>
              <a:rPr lang="en-US" sz="1800" dirty="0">
                <a:solidFill>
                  <a:srgbClr val="2998E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Quebec</a:t>
            </a:r>
            <a:endParaRPr lang="en-US" sz="1800" dirty="0">
              <a:solidFill>
                <a:srgbClr val="2998E3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98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Townsend deprivation index - </a:t>
            </a:r>
            <a:r>
              <a:rPr lang="en-US" sz="1800" dirty="0" err="1">
                <a:solidFill>
                  <a:srgbClr val="2998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WikiMili</a:t>
            </a:r>
            <a:r>
              <a:rPr lang="en-US" sz="1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The Free Encyclopedia</a:t>
            </a:r>
            <a:endParaRPr lang="en-US" sz="18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Development and use of a National Deprivation index – YouTube</a:t>
            </a:r>
            <a:endParaRPr lang="en-US" sz="18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Food Swamps Predict Obesity Rates Better Than Food Deserts in the United States - PMC (nih.gov)</a:t>
            </a:r>
            <a:endParaRPr lang="en-US" sz="1800" u="sng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70C0"/>
                </a:solidFill>
                <a:latin typeface="Calibri" panose="020F0502020204030204" pitchFamily="34" charset="0"/>
              </a:rPr>
              <a:t>Food Swamps: </a:t>
            </a:r>
            <a:r>
              <a:rPr lang="en-US" sz="800" u="sng" dirty="0">
                <a:solidFill>
                  <a:srgbClr val="0070C0"/>
                </a:solidFill>
                <a:latin typeface="Calibri" panose="020F0502020204030204" pitchFamily="34" charset="0"/>
              </a:rPr>
              <a:t>https://external-content.duckduckgo.com/iu/?u=https%3A%2F%2Ftse1.mm.bing.net%2Fth%3Fid%3DOIP.5IXnxO_2UaTvjTMubbMT6wHaE8%26pid%3DApi&amp;f=1</a:t>
            </a:r>
            <a:endParaRPr 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8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BC81-C00C-4964-88BE-277DD3F6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E1090-F3F1-4C3B-A357-9CA0E731F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149144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64" y="1448236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Obesity is…</a:t>
            </a:r>
            <a:endParaRPr lang="en-US" sz="18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D0C2C04-CCE1-4C04-AC68-8B34F58A6FE4}"/>
              </a:ext>
            </a:extLst>
          </p:cNvPr>
          <p:cNvSpPr txBox="1">
            <a:spLocks/>
          </p:cNvSpPr>
          <p:nvPr/>
        </p:nvSpPr>
        <p:spPr>
          <a:xfrm>
            <a:off x="5542812" y="6408085"/>
            <a:ext cx="5928344" cy="8998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575A-752E-42B9-8E13-6E5E9BD0B993}"/>
              </a:ext>
            </a:extLst>
          </p:cNvPr>
          <p:cNvSpPr txBox="1"/>
          <p:nvPr/>
        </p:nvSpPr>
        <p:spPr>
          <a:xfrm>
            <a:off x="5458984" y="371564"/>
            <a:ext cx="60960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Obesity</a:t>
            </a:r>
            <a:r>
              <a:rPr lang="en-US" dirty="0"/>
              <a:t> has reached epidemic proportions globally, with more than 1 billion adults overweight - at least 300 million of them clinically obese - and is a major contributor to the global burden of chronic disease and disability. Often coexisting in developing countries with </a:t>
            </a:r>
            <a:r>
              <a:rPr lang="en-US" dirty="0">
                <a:highlight>
                  <a:srgbClr val="FFFF00"/>
                </a:highlight>
              </a:rPr>
              <a:t>under-nutrition</a:t>
            </a:r>
            <a:r>
              <a:rPr lang="en-US" dirty="0"/>
              <a:t>, obesity is a complex condition, with serious social and psychological dimensions, affecting virtually all ages and socioeconomic groups. </a:t>
            </a:r>
          </a:p>
          <a:p>
            <a:endParaRPr lang="en-US" dirty="0"/>
          </a:p>
          <a:p>
            <a:r>
              <a:rPr lang="en-US" dirty="0"/>
              <a:t>Increased consumption of more </a:t>
            </a:r>
            <a:r>
              <a:rPr lang="en-US" dirty="0">
                <a:highlight>
                  <a:srgbClr val="FFFF00"/>
                </a:highlight>
              </a:rPr>
              <a:t>energy-dense, nutrient poor foods</a:t>
            </a:r>
            <a:r>
              <a:rPr lang="en-US" dirty="0"/>
              <a:t> with high levels of sugar and saturated fats, combined with reduced physical activity, have led to obesity rates that have risen three-fold or more since 1980 in some areas of North America, the United Kingdom, Eastern Europe, the Middle East, the Pacific Islands, Australasia and China.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63CC9F-73C3-47A4-BE14-D36351AD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348" y="4916706"/>
            <a:ext cx="624927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BC81-C00C-4964-88BE-277DD3F6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Poverty and Food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E1090-F3F1-4C3B-A357-9CA0E731F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it, and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289628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64" y="1448236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Food Environments</a:t>
            </a:r>
            <a:br>
              <a:rPr lang="en-US" sz="1800" dirty="0"/>
            </a:br>
            <a:r>
              <a:rPr lang="en-US" sz="1800" dirty="0"/>
              <a:t>(Deserts and Swamps)</a:t>
            </a:r>
          </a:p>
        </p:txBody>
      </p:sp>
      <p:pic>
        <p:nvPicPr>
          <p:cNvPr id="1026" name="Picture 2" descr="Food Swamps Predict Obesity Rates Better Than Food Deserts - UConn Today">
            <a:hlinkClick r:id="rId2"/>
            <a:extLst>
              <a:ext uri="{FF2B5EF4-FFF2-40B4-BE49-F238E27FC236}">
                <a16:creationId xmlns:a16="http://schemas.microsoft.com/office/drawing/2014/main" id="{1A3F4DC1-C8B5-4E20-AF1E-6AF491B9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41" y="2037261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D0C2C04-CCE1-4C04-AC68-8B34F58A6FE4}"/>
              </a:ext>
            </a:extLst>
          </p:cNvPr>
          <p:cNvSpPr txBox="1">
            <a:spLocks/>
          </p:cNvSpPr>
          <p:nvPr/>
        </p:nvSpPr>
        <p:spPr>
          <a:xfrm>
            <a:off x="5458984" y="5207726"/>
            <a:ext cx="5928344" cy="8998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2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It recognizes a pattern, but there could be better indicators for this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Maslow Hierarchy of Needs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4BDA9A-F73D-41B6-A0A8-EEC8612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07" y="988908"/>
            <a:ext cx="8113354" cy="45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EF24-A8C1-4286-A597-89C4E9F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Deprivation 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DA712-59DA-45C7-AB0E-30A6BC86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262846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1979. Peter Townsend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4A254-B83A-4FB8-A0DD-4DB9E5AAF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937" y="2108202"/>
            <a:ext cx="5834742" cy="359251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erriweather" panose="020B0604020202020204" pitchFamily="2" charset="0"/>
              </a:rPr>
              <a:t>Sociologist from the UK, created the index to measure how poverty is expressed via inequality.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erriweather" panose="020B0604020202020204" pitchFamily="2" charset="0"/>
              </a:rPr>
              <a:t>It incorporated four variables originally: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Unemployment (as a percentage of those aged 16 and over who are economically active);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Non-car ownership (as a percentage of all households);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Non-home ownership (as a percentage of all households); 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Household overcrowding.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SDI Major Aspects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4A254-B83A-4FB8-A0DD-4DB9E5AAF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863" y="2697163"/>
            <a:ext cx="5834742" cy="35925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dirty="0"/>
              <a:t>Material Deprivation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Social Deprivation</a:t>
            </a:r>
          </a:p>
        </p:txBody>
      </p:sp>
    </p:spTree>
    <p:extLst>
      <p:ext uri="{BB962C8B-B14F-4D97-AF65-F5344CB8AC3E}">
        <p14:creationId xmlns:p14="http://schemas.microsoft.com/office/powerpoint/2010/main" val="387824312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www.w3.org/XML/1998/namespace"/>
    <ds:schemaRef ds:uri="16c05727-aa75-4e4a-9b5f-8a80a1165891"/>
    <ds:schemaRef ds:uri="http://schemas.microsoft.com/office/2006/metadata/propertie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{29083F49-57F9-4283-AA49-082176D2137D}tf11429527_win32</Template>
  <TotalTime>711</TotalTime>
  <Words>536</Words>
  <Application>Microsoft Office PowerPoint</Application>
  <PresentationFormat>Widescreen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Calibri</vt:lpstr>
      <vt:lpstr>Franklin Gothic Book</vt:lpstr>
      <vt:lpstr>Merriweather</vt:lpstr>
      <vt:lpstr>Times New Roman</vt:lpstr>
      <vt:lpstr>1_RetrospectVTI</vt:lpstr>
      <vt:lpstr>Social Deprivation Index, Food Access, and Obesity</vt:lpstr>
      <vt:lpstr>Obesity</vt:lpstr>
      <vt:lpstr>Obesity is…</vt:lpstr>
      <vt:lpstr>Poverty and Food Environment</vt:lpstr>
      <vt:lpstr>Food Environments (Deserts and Swamps)</vt:lpstr>
      <vt:lpstr>It recognizes a pattern, but there could be better indicators for this Maslow Hierarchy of Needs</vt:lpstr>
      <vt:lpstr>Social Deprivation Index</vt:lpstr>
      <vt:lpstr>1979. Peter Townsend</vt:lpstr>
      <vt:lpstr>SDI Major Aspects</vt:lpstr>
      <vt:lpstr>Why is it useful?</vt:lpstr>
      <vt:lpstr>But can be less so with the right tools</vt:lpstr>
      <vt:lpstr>And Mapped…</vt:lpstr>
      <vt:lpstr>PowerPoint Presentation</vt:lpstr>
      <vt:lpstr>Research Question</vt:lpstr>
      <vt:lpstr>My Research Question is… </vt:lpstr>
      <vt:lpstr>Proposed Method</vt:lpstr>
      <vt:lpstr>Data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Deprivation Index, Food Access, and Obesity</dc:title>
  <dc:creator>Paul Walter</dc:creator>
  <cp:lastModifiedBy>Paul Walter</cp:lastModifiedBy>
  <cp:revision>8</cp:revision>
  <dcterms:created xsi:type="dcterms:W3CDTF">2021-11-18T05:26:05Z</dcterms:created>
  <dcterms:modified xsi:type="dcterms:W3CDTF">2021-11-18T17:17:52Z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